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69" r:id="rId2"/>
    <p:sldId id="260" r:id="rId3"/>
    <p:sldId id="257" r:id="rId4"/>
    <p:sldId id="280" r:id="rId5"/>
    <p:sldId id="281" r:id="rId6"/>
    <p:sldId id="265" r:id="rId7"/>
    <p:sldId id="262" r:id="rId8"/>
    <p:sldId id="279" r:id="rId9"/>
    <p:sldId id="276" r:id="rId10"/>
    <p:sldId id="278" r:id="rId11"/>
    <p:sldId id="277" r:id="rId12"/>
    <p:sldId id="256" r:id="rId13"/>
    <p:sldId id="259" r:id="rId14"/>
    <p:sldId id="258" r:id="rId15"/>
    <p:sldId id="271" r:id="rId16"/>
    <p:sldId id="275" r:id="rId17"/>
    <p:sldId id="270" r:id="rId18"/>
    <p:sldId id="261" r:id="rId19"/>
  </p:sldIdLst>
  <p:sldSz cx="9906000" cy="6858000" type="A4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26" autoAdjust="0"/>
    <p:restoredTop sz="94660"/>
  </p:normalViewPr>
  <p:slideViewPr>
    <p:cSldViewPr snapToGrid="0" snapToObjects="1">
      <p:cViewPr>
        <p:scale>
          <a:sx n="150" d="100"/>
          <a:sy n="150" d="100"/>
        </p:scale>
        <p:origin x="960" y="8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AD9318-4E6C-764B-A62A-8CC4F6F82D24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DF214-4C97-D240-B950-59C29A04335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4822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DF214-4C97-D240-B950-59C29A04335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7266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4365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8463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26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4025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2691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756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361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4349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2171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14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425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A7DED-9BEA-4F46-B33E-729EBA9D42E7}" type="datetimeFigureOut">
              <a:rPr lang="fr-FR" smtClean="0"/>
              <a:t>10/05/19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66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iKH48EMgKE" TargetMode="External"/><Relationship Id="rId4" Type="http://schemas.openxmlformats.org/officeDocument/2006/relationships/hyperlink" Target="http://www.plaisance-pratique.com/alternateurs-en-savoir-plus-pour" TargetMode="External"/><Relationship Id="rId5" Type="http://schemas.openxmlformats.org/officeDocument/2006/relationships/hyperlink" Target="http://forum-auto.caradisiac.com/pole-technique/mecanique-electronique/sujet232846.htm" TargetMode="External"/><Relationship Id="rId6" Type="http://schemas.openxmlformats.org/officeDocument/2006/relationships/hyperlink" Target="http://www.abcelectronique.com/forum/attachment.php?attachmentid=32297" TargetMode="External"/><Relationship Id="rId7" Type="http://schemas.openxmlformats.org/officeDocument/2006/relationships/hyperlink" Target="http://blog.seatronic.fr/fiches-pratiques/energie/production/regulation/" TargetMode="External"/><Relationship Id="rId8" Type="http://schemas.openxmlformats.org/officeDocument/2006/relationships/hyperlink" Target="http://cercle-nautique-du-touquet.fr/le-chargeur-d-alternateur" TargetMode="External"/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voilier-idem.com/accueil/page/96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8-12-21 à 10.50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417" y="1046138"/>
            <a:ext cx="6879167" cy="54610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73790" y="122808"/>
            <a:ext cx="9611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Intensité délivrée en fonction du nombre de tours de l’alternateur, environ 3 </a:t>
            </a:r>
            <a:r>
              <a:rPr lang="fr-FR" b="1" dirty="0"/>
              <a:t>fois le nombre de tours </a:t>
            </a:r>
            <a:r>
              <a:rPr lang="fr-FR" b="1" dirty="0" smtClean="0"/>
              <a:t>moteur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69058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4 à 09.03.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54000"/>
            <a:ext cx="7663392" cy="356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41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4 à 00.28.09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20" b="23373"/>
          <a:stretch/>
        </p:blipFill>
        <p:spPr>
          <a:xfrm>
            <a:off x="1540933" y="3998056"/>
            <a:ext cx="5407025" cy="2859944"/>
          </a:xfrm>
          <a:prstGeom prst="rect">
            <a:avLst/>
          </a:prstGeom>
        </p:spPr>
      </p:pic>
      <p:pic>
        <p:nvPicPr>
          <p:cNvPr id="3" name="Image 2" descr="Capture d’écran 2019-01-24 à 00.31.18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" r="8472" b="26170"/>
          <a:stretch/>
        </p:blipFill>
        <p:spPr>
          <a:xfrm>
            <a:off x="357717" y="0"/>
            <a:ext cx="8709025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5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apture d’écran 2018-12-07 à 18.26.2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1"/>
            <a:ext cx="9906000" cy="6446775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2625258" y="2262885"/>
            <a:ext cx="332111" cy="350382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1924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8-12-13 à 16.34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33" y="1130300"/>
            <a:ext cx="9451975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93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18729" y="349925"/>
            <a:ext cx="9375023" cy="5909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2"/>
              </a:rPr>
              <a:t>https://www.bateaux.com/article/29012/comprendre-charge-batteries-</a:t>
            </a:r>
            <a:r>
              <a:rPr lang="fr-FR" dirty="0" smtClean="0">
                <a:hlinkClick r:id="rId2"/>
              </a:rPr>
              <a:t>alternateur</a:t>
            </a:r>
          </a:p>
          <a:p>
            <a:endParaRPr lang="fr-FR" dirty="0" smtClean="0">
              <a:hlinkClick r:id="rId2"/>
            </a:endParaRPr>
          </a:p>
          <a:p>
            <a:r>
              <a:rPr lang="fr-FR" dirty="0" smtClean="0">
                <a:hlinkClick r:id="rId2"/>
              </a:rPr>
              <a:t>https</a:t>
            </a:r>
            <a:r>
              <a:rPr lang="fr-FR" dirty="0">
                <a:hlinkClick r:id="rId2"/>
              </a:rPr>
              <a:t>://voilier-idem.com/accueil/page/96</a:t>
            </a:r>
            <a:endParaRPr lang="fr-FR" dirty="0"/>
          </a:p>
          <a:p>
            <a:endParaRPr lang="fr-FR" dirty="0" smtClean="0">
              <a:hlinkClick r:id="rId3"/>
            </a:endParaRPr>
          </a:p>
          <a:p>
            <a:r>
              <a:rPr lang="fr-FR" dirty="0" smtClean="0">
                <a:hlinkClick r:id="rId3"/>
              </a:rPr>
              <a:t>https</a:t>
            </a:r>
            <a:r>
              <a:rPr lang="fr-FR" dirty="0">
                <a:hlinkClick r:id="rId3"/>
              </a:rPr>
              <a:t>://www.youtube.com/watch?v=</a:t>
            </a:r>
            <a:r>
              <a:rPr lang="fr-FR" dirty="0" smtClean="0">
                <a:hlinkClick r:id="rId3"/>
              </a:rPr>
              <a:t>tiKH48EMgKE</a:t>
            </a:r>
            <a:endParaRPr lang="fr-FR" dirty="0" smtClean="0"/>
          </a:p>
          <a:p>
            <a:endParaRPr lang="fr-FR" dirty="0"/>
          </a:p>
          <a:p>
            <a:r>
              <a:rPr lang="fr-FR" dirty="0">
                <a:hlinkClick r:id="rId4"/>
              </a:rPr>
              <a:t>http://www.plaisance-pratique.com/alternateurs-en-savoir-plus-</a:t>
            </a:r>
            <a:r>
              <a:rPr lang="fr-FR" dirty="0" smtClean="0">
                <a:hlinkClick r:id="rId4"/>
              </a:rPr>
              <a:t>pour</a:t>
            </a:r>
            <a:endParaRPr lang="fr-FR" dirty="0" smtClean="0"/>
          </a:p>
          <a:p>
            <a:endParaRPr lang="fr-FR" dirty="0"/>
          </a:p>
          <a:p>
            <a:r>
              <a:rPr lang="fr-FR" dirty="0">
                <a:hlinkClick r:id="rId5"/>
              </a:rPr>
              <a:t>http://forum-auto.caradisiac.com/pole-technique/mecanique-electronique/sujet232846.</a:t>
            </a:r>
            <a:r>
              <a:rPr lang="fr-FR" dirty="0" smtClean="0">
                <a:hlinkClick r:id="rId5"/>
              </a:rPr>
              <a:t>htm</a:t>
            </a:r>
            <a:endParaRPr lang="fr-FR" dirty="0" smtClean="0"/>
          </a:p>
          <a:p>
            <a:endParaRPr lang="fr-FR" dirty="0"/>
          </a:p>
          <a:p>
            <a:r>
              <a:rPr lang="fr-FR" dirty="0">
                <a:hlinkClick r:id="rId6"/>
              </a:rPr>
              <a:t>http://www.abcelectronique.com/forum/attachment.php?attachmentid=</a:t>
            </a:r>
            <a:r>
              <a:rPr lang="fr-FR" dirty="0" smtClean="0">
                <a:hlinkClick r:id="rId6"/>
              </a:rPr>
              <a:t>32297</a:t>
            </a:r>
            <a:endParaRPr lang="fr-FR" dirty="0" smtClean="0"/>
          </a:p>
          <a:p>
            <a:endParaRPr lang="fr-FR" dirty="0"/>
          </a:p>
          <a:p>
            <a:r>
              <a:rPr lang="fr-FR" dirty="0">
                <a:hlinkClick r:id="rId7"/>
              </a:rPr>
              <a:t>http://blog.seatronic.fr/fiches-pratiques/energie/production/regulation</a:t>
            </a:r>
            <a:r>
              <a:rPr lang="fr-FR" dirty="0" smtClean="0">
                <a:hlinkClick r:id="rId7"/>
              </a:rPr>
              <a:t>/</a:t>
            </a:r>
            <a:endParaRPr lang="fr-FR" dirty="0" smtClean="0"/>
          </a:p>
          <a:p>
            <a:endParaRPr lang="fr-FR" dirty="0"/>
          </a:p>
          <a:p>
            <a:r>
              <a:rPr lang="fr-FR" dirty="0">
                <a:hlinkClick r:id="rId8"/>
              </a:rPr>
              <a:t>http://cercle-nautique-du-</a:t>
            </a:r>
            <a:r>
              <a:rPr lang="fr-FR" dirty="0" err="1">
                <a:hlinkClick r:id="rId8"/>
              </a:rPr>
              <a:t>touquet.fr</a:t>
            </a:r>
            <a:r>
              <a:rPr lang="fr-FR" dirty="0">
                <a:hlinkClick r:id="rId8"/>
              </a:rPr>
              <a:t>/le-chargeur-d-alternateur</a:t>
            </a:r>
            <a:endParaRPr lang="fr-FR" dirty="0" smtClean="0"/>
          </a:p>
          <a:p>
            <a:endParaRPr lang="fr-FR" dirty="0"/>
          </a:p>
          <a:p>
            <a:r>
              <a:rPr lang="fr-FR" dirty="0" err="1"/>
              <a:t>https</a:t>
            </a:r>
            <a:r>
              <a:rPr lang="fr-FR" dirty="0"/>
              <a:t>://</a:t>
            </a:r>
            <a:r>
              <a:rPr lang="fr-FR" dirty="0" err="1"/>
              <a:t>www.google.fr</a:t>
            </a:r>
            <a:r>
              <a:rPr lang="fr-FR" dirty="0"/>
              <a:t>/</a:t>
            </a:r>
            <a:r>
              <a:rPr lang="fr-FR" dirty="0" err="1"/>
              <a:t>search?biw</a:t>
            </a:r>
            <a:r>
              <a:rPr lang="fr-FR" dirty="0"/>
              <a:t>=1202&amp;bih=696&amp;tbm=</a:t>
            </a:r>
            <a:r>
              <a:rPr lang="fr-FR" dirty="0" err="1"/>
              <a:t>isch&amp;sa</a:t>
            </a:r>
            <a:r>
              <a:rPr lang="fr-FR" dirty="0"/>
              <a:t>=1&amp;ei=WFMLXLT7FtGflwStmIfgDw&amp;q=r%C3%A9gulation+d%27un+alternateur&amp;oq=r%C3%A9gulation+d%27un+alternateur&amp;gs_l=img.3...2267.6103..6767...0.0..0.218.1022.8j1j1......1....1..gws-wiz-img.......0i7i30j0i7i5i30j0i8i7i30.xyntWOBEehI#imgrc=k1gPhpOpOLo2zM:</a:t>
            </a:r>
          </a:p>
        </p:txBody>
      </p:sp>
    </p:spTree>
    <p:extLst>
      <p:ext uri="{BB962C8B-B14F-4D97-AF65-F5344CB8AC3E}">
        <p14:creationId xmlns:p14="http://schemas.microsoft.com/office/powerpoint/2010/main" val="2245811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2 à 11.17.4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09" y="94734"/>
            <a:ext cx="7732183" cy="66421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126817" y="571500"/>
            <a:ext cx="1918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Vérifier le 22/1/19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7258674" y="985798"/>
            <a:ext cx="156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 smtClean="0">
                <a:solidFill>
                  <a:srgbClr val="FF0000"/>
                </a:solidFill>
              </a:rPr>
              <a:t>Part 21427463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406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126817" y="1708259"/>
            <a:ext cx="259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Monter un </a:t>
            </a:r>
            <a:r>
              <a:rPr lang="fr-FR" dirty="0"/>
              <a:t>régulateur sterling: </a:t>
            </a:r>
            <a:r>
              <a:rPr lang="fr-FR" dirty="0" err="1"/>
              <a:t>https</a:t>
            </a:r>
            <a:r>
              <a:rPr lang="fr-FR" dirty="0"/>
              <a:t>://voilier-</a:t>
            </a:r>
            <a:r>
              <a:rPr lang="fr-FR" dirty="0" err="1"/>
              <a:t>idem.com</a:t>
            </a:r>
            <a:r>
              <a:rPr lang="fr-FR" dirty="0"/>
              <a:t>/accueil/page/96</a:t>
            </a:r>
          </a:p>
        </p:txBody>
      </p:sp>
      <p:pic>
        <p:nvPicPr>
          <p:cNvPr id="3" name="Image 2" descr="Capture d’écran 2019-01-22 à 09.58.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29" y="801132"/>
            <a:ext cx="4526492" cy="57277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278842" y="2077591"/>
            <a:ext cx="28479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Attention: peut se brancher dans le mauvais sens. Feutre noir sur le côté en face de l’intervenant</a:t>
            </a:r>
            <a:endParaRPr lang="fr-FR" sz="1600" dirty="0"/>
          </a:p>
        </p:txBody>
      </p:sp>
      <p:sp>
        <p:nvSpPr>
          <p:cNvPr id="5" name="Forme libre 4"/>
          <p:cNvSpPr/>
          <p:nvPr/>
        </p:nvSpPr>
        <p:spPr>
          <a:xfrm>
            <a:off x="3054350" y="2616200"/>
            <a:ext cx="1224492" cy="1028700"/>
          </a:xfrm>
          <a:custGeom>
            <a:avLst/>
            <a:gdLst>
              <a:gd name="connsiteX0" fmla="*/ 0 w 1130300"/>
              <a:gd name="connsiteY0" fmla="*/ 1028700 h 1028700"/>
              <a:gd name="connsiteX1" fmla="*/ 495300 w 1130300"/>
              <a:gd name="connsiteY1" fmla="*/ 50800 h 1028700"/>
              <a:gd name="connsiteX2" fmla="*/ 1130300 w 1130300"/>
              <a:gd name="connsiteY2" fmla="*/ 0 h 1028700"/>
              <a:gd name="connsiteX3" fmla="*/ 1130300 w 1130300"/>
              <a:gd name="connsiteY3" fmla="*/ 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300" h="1028700">
                <a:moveTo>
                  <a:pt x="0" y="1028700"/>
                </a:moveTo>
                <a:lnTo>
                  <a:pt x="495300" y="50800"/>
                </a:lnTo>
                <a:lnTo>
                  <a:pt x="1130300" y="0"/>
                </a:lnTo>
                <a:lnTo>
                  <a:pt x="1130300" y="0"/>
                </a:lnTo>
              </a:path>
            </a:pathLst>
          </a:custGeom>
          <a:ln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1993900" y="170934"/>
            <a:ext cx="1659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Boîtier MDI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917903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1 à 20.40.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1282700"/>
            <a:ext cx="9149292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69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8-02-26 à 18.12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35" y="1231900"/>
            <a:ext cx="9481407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10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8-02-24 à 18.15.4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100"/>
            <a:ext cx="6946183" cy="6692900"/>
          </a:xfrm>
          <a:prstGeom prst="rect">
            <a:avLst/>
          </a:prstGeom>
        </p:spPr>
      </p:pic>
      <p:pic>
        <p:nvPicPr>
          <p:cNvPr id="3" name="Image 2" descr="Capture d’écran 2018-02-24 à 18.16.3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183" y="2273300"/>
            <a:ext cx="2999317" cy="35814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563455" y="3007380"/>
            <a:ext cx="7798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White/</a:t>
            </a:r>
            <a:r>
              <a:rPr lang="fr-FR" sz="1000" dirty="0" err="1" smtClean="0"/>
              <a:t>blue</a:t>
            </a:r>
            <a:endParaRPr lang="fr-FR" sz="1000" dirty="0"/>
          </a:p>
        </p:txBody>
      </p:sp>
      <p:sp>
        <p:nvSpPr>
          <p:cNvPr id="5" name="ZoneTexte 4"/>
          <p:cNvSpPr txBox="1"/>
          <p:nvPr/>
        </p:nvSpPr>
        <p:spPr>
          <a:xfrm>
            <a:off x="4018045" y="2402330"/>
            <a:ext cx="7306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Green/</a:t>
            </a:r>
            <a:r>
              <a:rPr lang="fr-FR" sz="1000" dirty="0" err="1" smtClean="0"/>
              <a:t>red</a:t>
            </a:r>
            <a:endParaRPr lang="fr-FR" sz="1000" dirty="0"/>
          </a:p>
        </p:txBody>
      </p:sp>
      <p:sp>
        <p:nvSpPr>
          <p:cNvPr id="6" name="ZoneTexte 5"/>
          <p:cNvSpPr txBox="1"/>
          <p:nvPr/>
        </p:nvSpPr>
        <p:spPr>
          <a:xfrm>
            <a:off x="3749146" y="2822030"/>
            <a:ext cx="11849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Green/</a:t>
            </a:r>
            <a:r>
              <a:rPr lang="fr-FR" sz="1000" dirty="0" err="1" smtClean="0"/>
              <a:t>red</a:t>
            </a:r>
            <a:r>
              <a:rPr lang="fr-FR" sz="1000" dirty="0" smtClean="0"/>
              <a:t>/noir uni</a:t>
            </a:r>
            <a:endParaRPr lang="fr-FR" sz="1000" dirty="0"/>
          </a:p>
        </p:txBody>
      </p:sp>
      <p:sp>
        <p:nvSpPr>
          <p:cNvPr id="7" name="ZoneTexte 6"/>
          <p:cNvSpPr txBox="1"/>
          <p:nvPr/>
        </p:nvSpPr>
        <p:spPr>
          <a:xfrm>
            <a:off x="5441421" y="3857080"/>
            <a:ext cx="602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Noir uni</a:t>
            </a:r>
            <a:endParaRPr lang="fr-FR" sz="1000" dirty="0"/>
          </a:p>
        </p:txBody>
      </p:sp>
      <p:sp>
        <p:nvSpPr>
          <p:cNvPr id="8" name="ZoneTexte 7"/>
          <p:cNvSpPr txBox="1"/>
          <p:nvPr/>
        </p:nvSpPr>
        <p:spPr>
          <a:xfrm>
            <a:off x="5441421" y="4339680"/>
            <a:ext cx="602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Noir uni</a:t>
            </a:r>
            <a:endParaRPr lang="fr-FR" sz="1000" dirty="0"/>
          </a:p>
        </p:txBody>
      </p:sp>
      <p:sp>
        <p:nvSpPr>
          <p:cNvPr id="9" name="ZoneTexte 8"/>
          <p:cNvSpPr txBox="1"/>
          <p:nvPr/>
        </p:nvSpPr>
        <p:spPr>
          <a:xfrm>
            <a:off x="3796364" y="4355009"/>
            <a:ext cx="602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Noir uni</a:t>
            </a:r>
            <a:endParaRPr lang="fr-FR" sz="1000" dirty="0"/>
          </a:p>
        </p:txBody>
      </p:sp>
      <p:sp>
        <p:nvSpPr>
          <p:cNvPr id="10" name="ZoneTexte 9"/>
          <p:cNvSpPr txBox="1"/>
          <p:nvPr/>
        </p:nvSpPr>
        <p:spPr>
          <a:xfrm>
            <a:off x="5778500" y="5925751"/>
            <a:ext cx="8470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Noir/marron</a:t>
            </a:r>
            <a:endParaRPr lang="fr-FR" sz="1000" dirty="0"/>
          </a:p>
        </p:txBody>
      </p:sp>
      <p:sp>
        <p:nvSpPr>
          <p:cNvPr id="11" name="ZoneTexte 10"/>
          <p:cNvSpPr txBox="1"/>
          <p:nvPr/>
        </p:nvSpPr>
        <p:spPr>
          <a:xfrm>
            <a:off x="3749146" y="3857080"/>
            <a:ext cx="9035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violet/orange</a:t>
            </a:r>
            <a:endParaRPr lang="fr-FR" sz="1000" dirty="0"/>
          </a:p>
        </p:txBody>
      </p:sp>
      <p:sp>
        <p:nvSpPr>
          <p:cNvPr id="12" name="ZoneTexte 11"/>
          <p:cNvSpPr txBox="1"/>
          <p:nvPr/>
        </p:nvSpPr>
        <p:spPr>
          <a:xfrm>
            <a:off x="857603" y="2616201"/>
            <a:ext cx="10382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12 V if bat On</a:t>
            </a:r>
            <a:endParaRPr lang="fr-FR" sz="1200" dirty="0"/>
          </a:p>
        </p:txBody>
      </p:sp>
      <p:sp>
        <p:nvSpPr>
          <p:cNvPr id="13" name="ZoneTexte 12"/>
          <p:cNvSpPr txBox="1"/>
          <p:nvPr/>
        </p:nvSpPr>
        <p:spPr>
          <a:xfrm>
            <a:off x="788001" y="1985434"/>
            <a:ext cx="13399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4.5 V if contact On</a:t>
            </a:r>
            <a:endParaRPr lang="fr-FR" sz="1200" dirty="0"/>
          </a:p>
        </p:txBody>
      </p:sp>
      <p:sp>
        <p:nvSpPr>
          <p:cNvPr id="14" name="ZoneTexte 13"/>
          <p:cNvSpPr txBox="1"/>
          <p:nvPr/>
        </p:nvSpPr>
        <p:spPr>
          <a:xfrm>
            <a:off x="3625932" y="3332996"/>
            <a:ext cx="7798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White/</a:t>
            </a:r>
            <a:r>
              <a:rPr lang="fr-FR" sz="1000" dirty="0" err="1" smtClean="0"/>
              <a:t>blue</a:t>
            </a:r>
            <a:endParaRPr lang="fr-FR" sz="1000" dirty="0"/>
          </a:p>
        </p:txBody>
      </p:sp>
      <p:sp>
        <p:nvSpPr>
          <p:cNvPr id="15" name="ZoneTexte 14"/>
          <p:cNvSpPr txBox="1"/>
          <p:nvPr/>
        </p:nvSpPr>
        <p:spPr>
          <a:xfrm>
            <a:off x="4748734" y="285721"/>
            <a:ext cx="4622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/>
              <a:t>Regulation</a:t>
            </a:r>
            <a:r>
              <a:rPr lang="fr-FR" b="1" dirty="0" smtClean="0"/>
              <a:t> de l’alternateur par le boitier MDI, câblage initial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65168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8-12-07 à 18.25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667" y="671724"/>
            <a:ext cx="5557674" cy="541704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124126" y="5577781"/>
            <a:ext cx="804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Yellow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647626" y="39651"/>
            <a:ext cx="9258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Mitsubishi A003TR0091ZT, 115 A, </a:t>
            </a:r>
            <a:r>
              <a:rPr lang="fr-FR" dirty="0" err="1">
                <a:solidFill>
                  <a:srgbClr val="FF0000"/>
                </a:solidFill>
              </a:rPr>
              <a:t>regulation</a:t>
            </a:r>
            <a:r>
              <a:rPr lang="fr-FR" dirty="0">
                <a:solidFill>
                  <a:srgbClr val="FF0000"/>
                </a:solidFill>
              </a:rPr>
              <a:t> négative, N </a:t>
            </a:r>
            <a:r>
              <a:rPr lang="fr-FR" dirty="0" smtClean="0">
                <a:solidFill>
                  <a:srgbClr val="FF0000"/>
                </a:solidFill>
              </a:rPr>
              <a:t>type. Câblage </a:t>
            </a:r>
            <a:r>
              <a:rPr lang="fr-FR" dirty="0">
                <a:solidFill>
                  <a:srgbClr val="FF0000"/>
                </a:solidFill>
              </a:rPr>
              <a:t>initial</a:t>
            </a:r>
          </a:p>
        </p:txBody>
      </p:sp>
    </p:spTree>
    <p:extLst>
      <p:ext uri="{BB962C8B-B14F-4D97-AF65-F5344CB8AC3E}">
        <p14:creationId xmlns:p14="http://schemas.microsoft.com/office/powerpoint/2010/main" val="204327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2-06 à 08.07.57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/>
          <a:stretch/>
        </p:blipFill>
        <p:spPr>
          <a:xfrm>
            <a:off x="2844800" y="0"/>
            <a:ext cx="4653280" cy="68580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075764" y="1611868"/>
            <a:ext cx="451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B-</a:t>
            </a:r>
            <a:endParaRPr lang="fr-FR" sz="24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2393384" y="2843768"/>
            <a:ext cx="510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B+</a:t>
            </a:r>
            <a:endParaRPr lang="fr-FR" sz="2400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3221643" y="2164497"/>
            <a:ext cx="531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D+</a:t>
            </a:r>
            <a:endParaRPr lang="fr-FR" sz="2400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5078602" y="723226"/>
            <a:ext cx="463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W</a:t>
            </a:r>
            <a:endParaRPr lang="fr-FR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0" y="224317"/>
            <a:ext cx="3753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Mitsubishi A003TR0091ZT, 115 A, </a:t>
            </a:r>
            <a:endParaRPr lang="fr-FR" dirty="0" smtClean="0">
              <a:solidFill>
                <a:srgbClr val="FF0000"/>
              </a:solidFill>
            </a:endParaRPr>
          </a:p>
          <a:p>
            <a:r>
              <a:rPr lang="fr-FR" dirty="0" err="1" smtClean="0">
                <a:solidFill>
                  <a:srgbClr val="FF0000"/>
                </a:solidFill>
              </a:rPr>
              <a:t>regulation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>
                <a:solidFill>
                  <a:srgbClr val="FF0000"/>
                </a:solidFill>
              </a:rPr>
              <a:t>négative, N </a:t>
            </a:r>
            <a:r>
              <a:rPr lang="fr-FR" dirty="0" smtClean="0">
                <a:solidFill>
                  <a:srgbClr val="FF0000"/>
                </a:solidFill>
              </a:rPr>
              <a:t>type. 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27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675312"/>
            <a:ext cx="4343399" cy="5909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Pour </a:t>
            </a:r>
            <a:r>
              <a:rPr lang="fr-FR" dirty="0"/>
              <a:t>rebrancher le régulateur interne de </a:t>
            </a:r>
            <a:r>
              <a:rPr lang="fr-FR" dirty="0" smtClean="0"/>
              <a:t>l’alternateur</a:t>
            </a:r>
          </a:p>
          <a:p>
            <a:endParaRPr lang="fr-FR" dirty="0"/>
          </a:p>
          <a:p>
            <a:pPr marL="342900" indent="-342900">
              <a:buAutoNum type="arabicPeriod"/>
            </a:pPr>
            <a:endParaRPr lang="fr-FR" dirty="0" smtClean="0"/>
          </a:p>
          <a:p>
            <a:pPr marL="342900" indent="-342900">
              <a:buAutoNum type="arabicPeriod"/>
            </a:pPr>
            <a:r>
              <a:rPr lang="fr-FR" dirty="0" smtClean="0"/>
              <a:t>Démonter la protection plastique des connexions de l’alternateur, clef 7</a:t>
            </a:r>
          </a:p>
          <a:p>
            <a:pPr marL="342900" indent="-342900">
              <a:buAutoNum type="arabicPeriod"/>
            </a:pPr>
            <a:r>
              <a:rPr lang="fr-FR" dirty="0" smtClean="0"/>
              <a:t>Débrancher le câble jaune connecté sur le câble blanc (régulation sur le négatif) soudé au charbon d’excitation. Sécuriser les deux extrémités avec du scotch.</a:t>
            </a:r>
          </a:p>
          <a:p>
            <a:pPr marL="342900" indent="-342900">
              <a:buFontTx/>
              <a:buAutoNum type="arabicPeriod"/>
            </a:pPr>
            <a:r>
              <a:rPr lang="fr-FR" dirty="0"/>
              <a:t>Brancher le câble + </a:t>
            </a:r>
            <a:r>
              <a:rPr lang="fr-FR" dirty="0" smtClean="0"/>
              <a:t>(jaune avec cosse plate et scotch rouge, fixé avec </a:t>
            </a:r>
            <a:r>
              <a:rPr lang="fr-FR" dirty="0"/>
              <a:t>un collier à proximité de l’alternateur et connecté au </a:t>
            </a:r>
            <a:r>
              <a:rPr lang="fr-FR" dirty="0" smtClean="0"/>
              <a:t>bornier </a:t>
            </a:r>
            <a:r>
              <a:rPr lang="fr-FR" dirty="0"/>
              <a:t>de connexion du moteur, B+ batterie moteur) sur la cosse.</a:t>
            </a:r>
          </a:p>
          <a:p>
            <a:pPr marL="342900" indent="-342900">
              <a:buAutoNum type="arabicPeriod"/>
            </a:pPr>
            <a:r>
              <a:rPr lang="fr-FR" dirty="0" smtClean="0"/>
              <a:t>Brancher le câble marron (marron avec cosse ronde, fixé avec un collier à proximité de l’alternateur, en provenance du boitier MDI) sur la borne D+</a:t>
            </a:r>
          </a:p>
          <a:p>
            <a:endParaRPr lang="fr-FR" dirty="0"/>
          </a:p>
        </p:txBody>
      </p:sp>
      <p:pic>
        <p:nvPicPr>
          <p:cNvPr id="3" name="Image 2" descr="Capture d’écran 2018-12-19 à 16.31.0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5" t="44815" r="53724" b="9445"/>
          <a:stretch/>
        </p:blipFill>
        <p:spPr>
          <a:xfrm>
            <a:off x="5321299" y="1587500"/>
            <a:ext cx="4550507" cy="4102100"/>
          </a:xfrm>
          <a:prstGeom prst="rect">
            <a:avLst/>
          </a:prstGeom>
        </p:spPr>
      </p:pic>
      <p:sp>
        <p:nvSpPr>
          <p:cNvPr id="4" name="Forme libre 3"/>
          <p:cNvSpPr/>
          <p:nvPr/>
        </p:nvSpPr>
        <p:spPr>
          <a:xfrm>
            <a:off x="4178300" y="1689100"/>
            <a:ext cx="3403600" cy="787400"/>
          </a:xfrm>
          <a:custGeom>
            <a:avLst/>
            <a:gdLst>
              <a:gd name="connsiteX0" fmla="*/ 0 w 3403600"/>
              <a:gd name="connsiteY0" fmla="*/ 787400 h 787400"/>
              <a:gd name="connsiteX1" fmla="*/ 723900 w 3403600"/>
              <a:gd name="connsiteY1" fmla="*/ 0 h 787400"/>
              <a:gd name="connsiteX2" fmla="*/ 3022600 w 3403600"/>
              <a:gd name="connsiteY2" fmla="*/ 25400 h 787400"/>
              <a:gd name="connsiteX3" fmla="*/ 3403600 w 3403600"/>
              <a:gd name="connsiteY3" fmla="*/ 4826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600" h="787400">
                <a:moveTo>
                  <a:pt x="0" y="787400"/>
                </a:moveTo>
                <a:lnTo>
                  <a:pt x="723900" y="0"/>
                </a:lnTo>
                <a:lnTo>
                  <a:pt x="3022600" y="25400"/>
                </a:lnTo>
                <a:lnTo>
                  <a:pt x="3403600" y="482600"/>
                </a:lnTo>
              </a:path>
            </a:pathLst>
          </a:custGeom>
          <a:ln w="57150" cmpd="sng">
            <a:solidFill>
              <a:srgbClr val="FF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avec flèche 6"/>
          <p:cNvCxnSpPr/>
          <p:nvPr/>
        </p:nvCxnSpPr>
        <p:spPr>
          <a:xfrm flipV="1">
            <a:off x="4432300" y="2984500"/>
            <a:ext cx="2882900" cy="698500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4343399" y="3683000"/>
            <a:ext cx="2489201" cy="1270000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6431984" y="4075668"/>
            <a:ext cx="510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B+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315200" y="3310235"/>
            <a:ext cx="531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D+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8884216" y="2298700"/>
            <a:ext cx="451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B-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24466" y="59035"/>
            <a:ext cx="8324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sz="2400" b="1" dirty="0" smtClean="0">
                <a:solidFill>
                  <a:prstClr val="black"/>
                </a:solidFill>
              </a:rPr>
              <a:t>En </a:t>
            </a:r>
            <a:r>
              <a:rPr lang="fr-FR" sz="2400" b="1" dirty="0">
                <a:solidFill>
                  <a:prstClr val="black"/>
                </a:solidFill>
              </a:rPr>
              <a:t>cas de panne du régulateur </a:t>
            </a:r>
            <a:r>
              <a:rPr lang="fr-FR" sz="2400" b="1" dirty="0" err="1" smtClean="0">
                <a:solidFill>
                  <a:prstClr val="black"/>
                </a:solidFill>
              </a:rPr>
              <a:t>Mastervolt</a:t>
            </a:r>
            <a:r>
              <a:rPr lang="fr-FR" sz="2400" b="1" dirty="0" smtClean="0">
                <a:solidFill>
                  <a:prstClr val="black"/>
                </a:solidFill>
              </a:rPr>
              <a:t> </a:t>
            </a:r>
            <a:endParaRPr lang="fr-FR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453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AlternateurMitshubish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906000" cy="51435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77850" y="103138"/>
            <a:ext cx="5930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Mitsubishi A003TR0091ZT, 115 A, </a:t>
            </a:r>
            <a:r>
              <a:rPr lang="fr-FR" dirty="0" err="1" smtClean="0">
                <a:solidFill>
                  <a:srgbClr val="FF0000"/>
                </a:solidFill>
              </a:rPr>
              <a:t>regulation</a:t>
            </a:r>
            <a:r>
              <a:rPr lang="fr-FR" dirty="0" smtClean="0">
                <a:solidFill>
                  <a:srgbClr val="FF0000"/>
                </a:solidFill>
              </a:rPr>
              <a:t> négative, N type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Câblage initial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655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2-01 à 19.25.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1438"/>
            <a:ext cx="7545288" cy="5006562"/>
          </a:xfrm>
          <a:prstGeom prst="rect">
            <a:avLst/>
          </a:prstGeom>
        </p:spPr>
      </p:pic>
      <p:pic>
        <p:nvPicPr>
          <p:cNvPr id="4" name="Image 3" descr="Capture d’écran 2018-12-19 à 16.31.0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5" t="44815" r="53724" b="9445"/>
          <a:stretch/>
        </p:blipFill>
        <p:spPr>
          <a:xfrm>
            <a:off x="2209800" y="241300"/>
            <a:ext cx="2159000" cy="1946252"/>
          </a:xfrm>
          <a:prstGeom prst="rect">
            <a:avLst/>
          </a:prstGeom>
        </p:spPr>
      </p:pic>
      <p:sp>
        <p:nvSpPr>
          <p:cNvPr id="6" name="Forme libre 5"/>
          <p:cNvSpPr/>
          <p:nvPr/>
        </p:nvSpPr>
        <p:spPr>
          <a:xfrm>
            <a:off x="3136900" y="1181100"/>
            <a:ext cx="584200" cy="1473200"/>
          </a:xfrm>
          <a:custGeom>
            <a:avLst/>
            <a:gdLst>
              <a:gd name="connsiteX0" fmla="*/ 584200 w 584200"/>
              <a:gd name="connsiteY0" fmla="*/ 1473200 h 1473200"/>
              <a:gd name="connsiteX1" fmla="*/ 190500 w 584200"/>
              <a:gd name="connsiteY1" fmla="*/ 1092200 h 1473200"/>
              <a:gd name="connsiteX2" fmla="*/ 0 w 584200"/>
              <a:gd name="connsiteY2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4200" h="1473200">
                <a:moveTo>
                  <a:pt x="584200" y="1473200"/>
                </a:moveTo>
                <a:lnTo>
                  <a:pt x="190500" y="1092200"/>
                </a:lnTo>
                <a:lnTo>
                  <a:pt x="0" y="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rme libre 9"/>
          <p:cNvSpPr/>
          <p:nvPr/>
        </p:nvSpPr>
        <p:spPr>
          <a:xfrm>
            <a:off x="2768600" y="127000"/>
            <a:ext cx="1790700" cy="2514600"/>
          </a:xfrm>
          <a:custGeom>
            <a:avLst/>
            <a:gdLst>
              <a:gd name="connsiteX0" fmla="*/ 1155700 w 1790700"/>
              <a:gd name="connsiteY0" fmla="*/ 2514600 h 2514600"/>
              <a:gd name="connsiteX1" fmla="*/ 1790700 w 1790700"/>
              <a:gd name="connsiteY1" fmla="*/ 1917700 h 2514600"/>
              <a:gd name="connsiteX2" fmla="*/ 1778000 w 1790700"/>
              <a:gd name="connsiteY2" fmla="*/ 0 h 2514600"/>
              <a:gd name="connsiteX3" fmla="*/ 0 w 1790700"/>
              <a:gd name="connsiteY3" fmla="*/ 12700 h 2514600"/>
              <a:gd name="connsiteX4" fmla="*/ 0 w 1790700"/>
              <a:gd name="connsiteY4" fmla="*/ 31750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700" h="2514600">
                <a:moveTo>
                  <a:pt x="1155700" y="2514600"/>
                </a:moveTo>
                <a:lnTo>
                  <a:pt x="1790700" y="1917700"/>
                </a:lnTo>
                <a:cubicBezTo>
                  <a:pt x="1786467" y="1278467"/>
                  <a:pt x="1782233" y="639233"/>
                  <a:pt x="1778000" y="0"/>
                </a:cubicBezTo>
                <a:lnTo>
                  <a:pt x="0" y="12700"/>
                </a:lnTo>
                <a:lnTo>
                  <a:pt x="0" y="317500"/>
                </a:ln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Capture d’écran 2018-12-19 à 16.31.0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0" t="57778" r="16513" b="10370"/>
          <a:stretch/>
        </p:blipFill>
        <p:spPr>
          <a:xfrm>
            <a:off x="7162800" y="50800"/>
            <a:ext cx="2654300" cy="21844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037963" y="4317999"/>
            <a:ext cx="415498" cy="2616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fr-FR" sz="1100" dirty="0" smtClean="0"/>
              <a:t>10A</a:t>
            </a:r>
            <a:endParaRPr lang="fr-FR" sz="1100" dirty="0"/>
          </a:p>
        </p:txBody>
      </p:sp>
      <p:sp>
        <p:nvSpPr>
          <p:cNvPr id="5" name="Rectangle 4"/>
          <p:cNvSpPr/>
          <p:nvPr/>
        </p:nvSpPr>
        <p:spPr>
          <a:xfrm>
            <a:off x="3416301" y="3589865"/>
            <a:ext cx="587796" cy="5842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3" name="Grouper 12"/>
          <p:cNvGrpSpPr/>
          <p:nvPr/>
        </p:nvGrpSpPr>
        <p:grpSpPr>
          <a:xfrm>
            <a:off x="4184013" y="3692523"/>
            <a:ext cx="375287" cy="268817"/>
            <a:chOff x="4063363" y="3769782"/>
            <a:chExt cx="375287" cy="268817"/>
          </a:xfrm>
        </p:grpSpPr>
        <p:sp>
          <p:nvSpPr>
            <p:cNvPr id="7" name="Rectangle 6"/>
            <p:cNvSpPr/>
            <p:nvPr/>
          </p:nvSpPr>
          <p:spPr>
            <a:xfrm>
              <a:off x="4063363" y="3826932"/>
              <a:ext cx="375287" cy="143933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9" name="Connecteur droit 8"/>
            <p:cNvCxnSpPr/>
            <p:nvPr/>
          </p:nvCxnSpPr>
          <p:spPr>
            <a:xfrm>
              <a:off x="4123267" y="3769782"/>
              <a:ext cx="0" cy="268817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3962400" y="3852333"/>
            <a:ext cx="173567" cy="18626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4184013" y="3848100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/>
              <a:t>10A</a:t>
            </a:r>
            <a:endParaRPr lang="fr-FR" sz="1100" dirty="0"/>
          </a:p>
        </p:txBody>
      </p:sp>
      <p:sp>
        <p:nvSpPr>
          <p:cNvPr id="16" name="Forme libre 15"/>
          <p:cNvSpPr/>
          <p:nvPr/>
        </p:nvSpPr>
        <p:spPr>
          <a:xfrm>
            <a:off x="3708400" y="3577167"/>
            <a:ext cx="2036233" cy="639233"/>
          </a:xfrm>
          <a:custGeom>
            <a:avLst/>
            <a:gdLst>
              <a:gd name="connsiteX0" fmla="*/ 0 w 2036233"/>
              <a:gd name="connsiteY0" fmla="*/ 0 h 639233"/>
              <a:gd name="connsiteX1" fmla="*/ 474133 w 2036233"/>
              <a:gd name="connsiteY1" fmla="*/ 241300 h 639233"/>
              <a:gd name="connsiteX2" fmla="*/ 2027767 w 2036233"/>
              <a:gd name="connsiteY2" fmla="*/ 249766 h 639233"/>
              <a:gd name="connsiteX3" fmla="*/ 2036233 w 2036233"/>
              <a:gd name="connsiteY3" fmla="*/ 639233 h 639233"/>
              <a:gd name="connsiteX4" fmla="*/ 2036233 w 2036233"/>
              <a:gd name="connsiteY4" fmla="*/ 639233 h 639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6233" h="639233">
                <a:moveTo>
                  <a:pt x="0" y="0"/>
                </a:moveTo>
                <a:lnTo>
                  <a:pt x="474133" y="241300"/>
                </a:lnTo>
                <a:lnTo>
                  <a:pt x="2027767" y="249766"/>
                </a:lnTo>
                <a:lnTo>
                  <a:pt x="2036233" y="639233"/>
                </a:lnTo>
                <a:lnTo>
                  <a:pt x="2036233" y="639233"/>
                </a:ln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 16"/>
          <p:cNvSpPr/>
          <p:nvPr/>
        </p:nvSpPr>
        <p:spPr>
          <a:xfrm>
            <a:off x="3714750" y="4203700"/>
            <a:ext cx="1498600" cy="127000"/>
          </a:xfrm>
          <a:custGeom>
            <a:avLst/>
            <a:gdLst>
              <a:gd name="connsiteX0" fmla="*/ 0 w 1498600"/>
              <a:gd name="connsiteY0" fmla="*/ 127000 h 127000"/>
              <a:gd name="connsiteX1" fmla="*/ 279400 w 1498600"/>
              <a:gd name="connsiteY1" fmla="*/ 6350 h 127000"/>
              <a:gd name="connsiteX2" fmla="*/ 1498600 w 1498600"/>
              <a:gd name="connsiteY2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8600" h="127000">
                <a:moveTo>
                  <a:pt x="0" y="127000"/>
                </a:moveTo>
                <a:lnTo>
                  <a:pt x="279400" y="6350"/>
                </a:lnTo>
                <a:lnTo>
                  <a:pt x="1498600" y="0"/>
                </a:ln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rme libre 17"/>
          <p:cNvSpPr/>
          <p:nvPr/>
        </p:nvSpPr>
        <p:spPr>
          <a:xfrm>
            <a:off x="3708400" y="2647950"/>
            <a:ext cx="1905000" cy="933450"/>
          </a:xfrm>
          <a:custGeom>
            <a:avLst/>
            <a:gdLst>
              <a:gd name="connsiteX0" fmla="*/ 0 w 1905000"/>
              <a:gd name="connsiteY0" fmla="*/ 0 h 933450"/>
              <a:gd name="connsiteX1" fmla="*/ 6350 w 1905000"/>
              <a:gd name="connsiteY1" fmla="*/ 933450 h 933450"/>
              <a:gd name="connsiteX2" fmla="*/ 95250 w 1905000"/>
              <a:gd name="connsiteY2" fmla="*/ 869950 h 933450"/>
              <a:gd name="connsiteX3" fmla="*/ 1841500 w 1905000"/>
              <a:gd name="connsiteY3" fmla="*/ 882650 h 933450"/>
              <a:gd name="connsiteX4" fmla="*/ 1905000 w 1905000"/>
              <a:gd name="connsiteY4" fmla="*/ 825500 h 933450"/>
              <a:gd name="connsiteX5" fmla="*/ 1905000 w 1905000"/>
              <a:gd name="connsiteY5" fmla="*/ 31115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00" h="933450">
                <a:moveTo>
                  <a:pt x="0" y="0"/>
                </a:moveTo>
                <a:cubicBezTo>
                  <a:pt x="2117" y="311150"/>
                  <a:pt x="4233" y="622300"/>
                  <a:pt x="6350" y="933450"/>
                </a:cubicBezTo>
                <a:lnTo>
                  <a:pt x="95250" y="869950"/>
                </a:lnTo>
                <a:lnTo>
                  <a:pt x="1841500" y="882650"/>
                </a:lnTo>
                <a:lnTo>
                  <a:pt x="1905000" y="825500"/>
                </a:lnTo>
                <a:lnTo>
                  <a:pt x="1905000" y="311150"/>
                </a:ln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rme libre 18"/>
          <p:cNvSpPr/>
          <p:nvPr/>
        </p:nvSpPr>
        <p:spPr>
          <a:xfrm>
            <a:off x="5727700" y="2959100"/>
            <a:ext cx="222250" cy="1257300"/>
          </a:xfrm>
          <a:custGeom>
            <a:avLst/>
            <a:gdLst>
              <a:gd name="connsiteX0" fmla="*/ 0 w 222250"/>
              <a:gd name="connsiteY0" fmla="*/ 1250950 h 1257300"/>
              <a:gd name="connsiteX1" fmla="*/ 146050 w 222250"/>
              <a:gd name="connsiteY1" fmla="*/ 1257300 h 1257300"/>
              <a:gd name="connsiteX2" fmla="*/ 222250 w 222250"/>
              <a:gd name="connsiteY2" fmla="*/ 1187450 h 1257300"/>
              <a:gd name="connsiteX3" fmla="*/ 215900 w 222250"/>
              <a:gd name="connsiteY3" fmla="*/ 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50" h="1257300">
                <a:moveTo>
                  <a:pt x="0" y="1250950"/>
                </a:moveTo>
                <a:lnTo>
                  <a:pt x="146050" y="1257300"/>
                </a:lnTo>
                <a:lnTo>
                  <a:pt x="222250" y="1187450"/>
                </a:lnTo>
                <a:cubicBezTo>
                  <a:pt x="220133" y="791633"/>
                  <a:pt x="218017" y="395817"/>
                  <a:pt x="215900" y="0"/>
                </a:cubicBez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5619750" y="4417054"/>
            <a:ext cx="1320800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Relais 30 A excité </a:t>
            </a:r>
          </a:p>
          <a:p>
            <a:r>
              <a:rPr lang="fr-FR" sz="1200" dirty="0" smtClean="0"/>
              <a:t>par la mise du</a:t>
            </a:r>
          </a:p>
          <a:p>
            <a:r>
              <a:rPr lang="fr-FR" sz="1200" dirty="0" smtClean="0"/>
              <a:t> contact MDI</a:t>
            </a:r>
          </a:p>
        </p:txBody>
      </p:sp>
      <p:sp>
        <p:nvSpPr>
          <p:cNvPr id="8" name="Ellipse 7"/>
          <p:cNvSpPr/>
          <p:nvPr/>
        </p:nvSpPr>
        <p:spPr>
          <a:xfrm>
            <a:off x="6741583" y="3964945"/>
            <a:ext cx="842434" cy="4267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rme libre 10"/>
          <p:cNvSpPr/>
          <p:nvPr/>
        </p:nvSpPr>
        <p:spPr>
          <a:xfrm>
            <a:off x="6870700" y="4095750"/>
            <a:ext cx="381000" cy="95250"/>
          </a:xfrm>
          <a:custGeom>
            <a:avLst/>
            <a:gdLst>
              <a:gd name="connsiteX0" fmla="*/ 0 w 381000"/>
              <a:gd name="connsiteY0" fmla="*/ 88900 h 95250"/>
              <a:gd name="connsiteX1" fmla="*/ 222250 w 381000"/>
              <a:gd name="connsiteY1" fmla="*/ 95250 h 95250"/>
              <a:gd name="connsiteX2" fmla="*/ 381000 w 381000"/>
              <a:gd name="connsiteY2" fmla="*/ 0 h 95250"/>
              <a:gd name="connsiteX3" fmla="*/ 381000 w 381000"/>
              <a:gd name="connsiteY3" fmla="*/ 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" h="95250">
                <a:moveTo>
                  <a:pt x="0" y="88900"/>
                </a:moveTo>
                <a:lnTo>
                  <a:pt x="222250" y="95250"/>
                </a:lnTo>
                <a:lnTo>
                  <a:pt x="381000" y="0"/>
                </a:lnTo>
                <a:lnTo>
                  <a:pt x="381000" y="0"/>
                </a:lnTo>
              </a:path>
            </a:pathLst>
          </a:custGeom>
          <a:ln w="12700" cmpd="sng">
            <a:solidFill>
              <a:srgbClr val="0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" name="Connecteur droit 21"/>
          <p:cNvCxnSpPr/>
          <p:nvPr/>
        </p:nvCxnSpPr>
        <p:spPr>
          <a:xfrm>
            <a:off x="7251700" y="4191000"/>
            <a:ext cx="234950" cy="0"/>
          </a:xfrm>
          <a:prstGeom prst="line">
            <a:avLst/>
          </a:prstGeom>
          <a:ln w="12700" cmpd="sng">
            <a:solidFill>
              <a:srgbClr val="0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Forme libre 23"/>
          <p:cNvSpPr/>
          <p:nvPr/>
        </p:nvSpPr>
        <p:spPr>
          <a:xfrm>
            <a:off x="5207000" y="4178300"/>
            <a:ext cx="1676400" cy="298450"/>
          </a:xfrm>
          <a:custGeom>
            <a:avLst/>
            <a:gdLst>
              <a:gd name="connsiteX0" fmla="*/ 0 w 1676400"/>
              <a:gd name="connsiteY0" fmla="*/ 38100 h 298450"/>
              <a:gd name="connsiteX1" fmla="*/ 0 w 1676400"/>
              <a:gd name="connsiteY1" fmla="*/ 298450 h 298450"/>
              <a:gd name="connsiteX2" fmla="*/ 1676400 w 1676400"/>
              <a:gd name="connsiteY2" fmla="*/ 298450 h 298450"/>
              <a:gd name="connsiteX3" fmla="*/ 1670050 w 1676400"/>
              <a:gd name="connsiteY3" fmla="*/ 0 h 29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0" h="298450">
                <a:moveTo>
                  <a:pt x="0" y="38100"/>
                </a:moveTo>
                <a:lnTo>
                  <a:pt x="0" y="298450"/>
                </a:lnTo>
                <a:lnTo>
                  <a:pt x="1676400" y="298450"/>
                </a:lnTo>
                <a:lnTo>
                  <a:pt x="1670050" y="0"/>
                </a:ln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rme libre 26"/>
          <p:cNvSpPr/>
          <p:nvPr/>
        </p:nvSpPr>
        <p:spPr>
          <a:xfrm>
            <a:off x="5949950" y="3822700"/>
            <a:ext cx="1549400" cy="355600"/>
          </a:xfrm>
          <a:custGeom>
            <a:avLst/>
            <a:gdLst>
              <a:gd name="connsiteX0" fmla="*/ 1549400 w 1549400"/>
              <a:gd name="connsiteY0" fmla="*/ 355600 h 355600"/>
              <a:gd name="connsiteX1" fmla="*/ 1549400 w 1549400"/>
              <a:gd name="connsiteY1" fmla="*/ 0 h 355600"/>
              <a:gd name="connsiteX2" fmla="*/ 0 w 1549400"/>
              <a:gd name="connsiteY2" fmla="*/ 0 h 3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9400" h="355600">
                <a:moveTo>
                  <a:pt x="1549400" y="355600"/>
                </a:moveTo>
                <a:lnTo>
                  <a:pt x="1549400" y="0"/>
                </a:lnTo>
                <a:lnTo>
                  <a:pt x="0" y="0"/>
                </a:ln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/>
          <p:cNvSpPr txBox="1"/>
          <p:nvPr/>
        </p:nvSpPr>
        <p:spPr>
          <a:xfrm>
            <a:off x="6923617" y="4447435"/>
            <a:ext cx="1320800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Relais 30 A excité </a:t>
            </a:r>
          </a:p>
          <a:p>
            <a:r>
              <a:rPr lang="fr-FR" sz="1200" dirty="0" smtClean="0"/>
              <a:t>par la mise du</a:t>
            </a:r>
          </a:p>
          <a:p>
            <a:r>
              <a:rPr lang="fr-FR" sz="1200" dirty="0" smtClean="0"/>
              <a:t> contact secours</a:t>
            </a:r>
          </a:p>
        </p:txBody>
      </p:sp>
    </p:spTree>
    <p:extLst>
      <p:ext uri="{BB962C8B-B14F-4D97-AF65-F5344CB8AC3E}">
        <p14:creationId xmlns:p14="http://schemas.microsoft.com/office/powerpoint/2010/main" val="2534754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7 à 18.54.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59" y="0"/>
            <a:ext cx="85574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128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3 à 16.24.0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0" t="51870" r="53371"/>
          <a:stretch/>
        </p:blipFill>
        <p:spPr>
          <a:xfrm>
            <a:off x="220133" y="3158484"/>
            <a:ext cx="2748103" cy="1905001"/>
          </a:xfrm>
          <a:prstGeom prst="rect">
            <a:avLst/>
          </a:prstGeom>
        </p:spPr>
      </p:pic>
      <p:pic>
        <p:nvPicPr>
          <p:cNvPr id="3" name="Image 2" descr="Capture d’écran 2019-01-23 à 16.24.0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7" t="8944" r="22638" b="80865"/>
          <a:stretch/>
        </p:blipFill>
        <p:spPr>
          <a:xfrm>
            <a:off x="632883" y="177800"/>
            <a:ext cx="2421467" cy="622300"/>
          </a:xfrm>
          <a:prstGeom prst="rect">
            <a:avLst/>
          </a:prstGeom>
        </p:spPr>
      </p:pic>
      <p:pic>
        <p:nvPicPr>
          <p:cNvPr id="4" name="Image 3" descr="Capture d’écran 2019-01-23 à 16.24.0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7" t="52620" r="3750" b="39477"/>
          <a:stretch/>
        </p:blipFill>
        <p:spPr>
          <a:xfrm>
            <a:off x="0" y="2675884"/>
            <a:ext cx="4292600" cy="482601"/>
          </a:xfrm>
          <a:prstGeom prst="rect">
            <a:avLst/>
          </a:prstGeom>
        </p:spPr>
      </p:pic>
      <p:pic>
        <p:nvPicPr>
          <p:cNvPr id="5" name="Image 4" descr="Capture d’écran 2019-01-23 à 16.24.1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" t="50024" r="55417" b="1619"/>
          <a:stretch/>
        </p:blipFill>
        <p:spPr>
          <a:xfrm>
            <a:off x="4610322" y="2942583"/>
            <a:ext cx="2833887" cy="1997717"/>
          </a:xfrm>
          <a:prstGeom prst="rect">
            <a:avLst/>
          </a:prstGeom>
        </p:spPr>
      </p:pic>
      <p:pic>
        <p:nvPicPr>
          <p:cNvPr id="6" name="Image 5" descr="Capture d’écran 2019-01-23 à 16.24.1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924" r="6944" b="83214"/>
          <a:stretch/>
        </p:blipFill>
        <p:spPr>
          <a:xfrm>
            <a:off x="4348914" y="177800"/>
            <a:ext cx="4265083" cy="469900"/>
          </a:xfrm>
          <a:prstGeom prst="rect">
            <a:avLst/>
          </a:prstGeom>
        </p:spPr>
      </p:pic>
      <p:pic>
        <p:nvPicPr>
          <p:cNvPr id="7" name="Image 6" descr="Capture d’écran 2019-01-23 à 16.24.1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" t="1912" r="55417" b="51204"/>
          <a:stretch/>
        </p:blipFill>
        <p:spPr>
          <a:xfrm>
            <a:off x="4610323" y="685802"/>
            <a:ext cx="2768674" cy="1892299"/>
          </a:xfrm>
          <a:prstGeom prst="rect">
            <a:avLst/>
          </a:prstGeom>
        </p:spPr>
      </p:pic>
      <p:pic>
        <p:nvPicPr>
          <p:cNvPr id="8" name="Image 7" descr="Capture d’écran 2019-01-23 à 16.24.1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2" t="54609" r="32222" b="40929"/>
          <a:stretch/>
        </p:blipFill>
        <p:spPr>
          <a:xfrm>
            <a:off x="4829175" y="2675883"/>
            <a:ext cx="1788583" cy="266700"/>
          </a:xfrm>
          <a:prstGeom prst="rect">
            <a:avLst/>
          </a:prstGeom>
        </p:spPr>
      </p:pic>
      <p:pic>
        <p:nvPicPr>
          <p:cNvPr id="9" name="Image 8" descr="Capture d’écran 2019-01-23 à 16.24.0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" t="2494" r="57867" b="50873"/>
          <a:stretch/>
        </p:blipFill>
        <p:spPr>
          <a:xfrm>
            <a:off x="220133" y="749300"/>
            <a:ext cx="2669117" cy="1977385"/>
          </a:xfrm>
          <a:prstGeom prst="rect">
            <a:avLst/>
          </a:prstGeom>
        </p:spPr>
      </p:pic>
      <p:pic>
        <p:nvPicPr>
          <p:cNvPr id="10" name="Image 9" descr="Capture d’écran 2019-01-23 à 16.24.23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5580" r="55000" b="26334"/>
          <a:stretch/>
        </p:blipFill>
        <p:spPr>
          <a:xfrm>
            <a:off x="2050669" y="5486401"/>
            <a:ext cx="2241931" cy="889000"/>
          </a:xfrm>
          <a:prstGeom prst="rect">
            <a:avLst/>
          </a:prstGeom>
        </p:spPr>
      </p:pic>
      <p:pic>
        <p:nvPicPr>
          <p:cNvPr id="11" name="Image 10" descr="Capture d’écran 2019-01-23 à 16.24.23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4" t="8371" r="4445" b="65957"/>
          <a:stretch/>
        </p:blipFill>
        <p:spPr>
          <a:xfrm>
            <a:off x="4610322" y="5511801"/>
            <a:ext cx="4320117" cy="58420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7109999" y="564634"/>
            <a:ext cx="2217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Entretien alternateur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7635748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9956</TotalTime>
  <Words>550</Words>
  <Application>Microsoft Macintosh PowerPoint</Application>
  <PresentationFormat>Format A4 (210 x 297 mm)</PresentationFormat>
  <Paragraphs>66</Paragraphs>
  <Slides>18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Inserm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Bernard Klein</dc:creator>
  <cp:lastModifiedBy>Bernard Klein</cp:lastModifiedBy>
  <cp:revision>76</cp:revision>
  <dcterms:created xsi:type="dcterms:W3CDTF">2018-12-07T17:26:29Z</dcterms:created>
  <dcterms:modified xsi:type="dcterms:W3CDTF">2019-05-10T12:24:01Z</dcterms:modified>
</cp:coreProperties>
</file>